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3" r:id="rId3"/>
    <p:sldId id="257" r:id="rId4"/>
    <p:sldId id="261" r:id="rId5"/>
    <p:sldId id="260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259" r:id="rId17"/>
    <p:sldId id="258" r:id="rId18"/>
    <p:sldId id="262" r:id="rId19"/>
    <p:sldId id="292" r:id="rId20"/>
    <p:sldId id="304" r:id="rId21"/>
    <p:sldId id="305" r:id="rId22"/>
    <p:sldId id="263" r:id="rId23"/>
    <p:sldId id="291" r:id="rId24"/>
    <p:sldId id="303" r:id="rId25"/>
    <p:sldId id="289" r:id="rId26"/>
    <p:sldId id="279" r:id="rId27"/>
    <p:sldId id="290" r:id="rId28"/>
    <p:sldId id="265" r:id="rId29"/>
    <p:sldId id="284" r:id="rId30"/>
    <p:sldId id="267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80" r:id="rId39"/>
    <p:sldId id="281" r:id="rId40"/>
    <p:sldId id="282" r:id="rId41"/>
    <p:sldId id="285" r:id="rId42"/>
    <p:sldId id="286" r:id="rId43"/>
    <p:sldId id="287" r:id="rId44"/>
    <p:sldId id="270" r:id="rId45"/>
    <p:sldId id="271" r:id="rId46"/>
    <p:sldId id="306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452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314CC-34E6-4934-8136-9477D692FBF4}" type="datetimeFigureOut">
              <a:rPr lang="en-US" smtClean="0"/>
              <a:pPr/>
              <a:t>3/25/2020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0F688-AAB0-496F-B576-EE99191F179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314CC-34E6-4934-8136-9477D692FBF4}" type="datetimeFigureOut">
              <a:rPr lang="en-US" smtClean="0"/>
              <a:pPr/>
              <a:t>3/25/2020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0F688-AAB0-496F-B576-EE99191F179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314CC-34E6-4934-8136-9477D692FBF4}" type="datetimeFigureOut">
              <a:rPr lang="en-US" smtClean="0"/>
              <a:pPr/>
              <a:t>3/25/2020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0F688-AAB0-496F-B576-EE99191F179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314CC-34E6-4934-8136-9477D692FBF4}" type="datetimeFigureOut">
              <a:rPr lang="en-US" smtClean="0"/>
              <a:pPr/>
              <a:t>3/25/2020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0F688-AAB0-496F-B576-EE99191F179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314CC-34E6-4934-8136-9477D692FBF4}" type="datetimeFigureOut">
              <a:rPr lang="en-US" smtClean="0"/>
              <a:pPr/>
              <a:t>3/25/2020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0F688-AAB0-496F-B576-EE99191F179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314CC-34E6-4934-8136-9477D692FBF4}" type="datetimeFigureOut">
              <a:rPr lang="en-US" smtClean="0"/>
              <a:pPr/>
              <a:t>3/25/2020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0F688-AAB0-496F-B576-EE99191F179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314CC-34E6-4934-8136-9477D692FBF4}" type="datetimeFigureOut">
              <a:rPr lang="en-US" smtClean="0"/>
              <a:pPr/>
              <a:t>3/25/2020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0F688-AAB0-496F-B576-EE99191F179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314CC-34E6-4934-8136-9477D692FBF4}" type="datetimeFigureOut">
              <a:rPr lang="en-US" smtClean="0"/>
              <a:pPr/>
              <a:t>3/25/2020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0F688-AAB0-496F-B576-EE99191F179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314CC-34E6-4934-8136-9477D692FBF4}" type="datetimeFigureOut">
              <a:rPr lang="en-US" smtClean="0"/>
              <a:pPr/>
              <a:t>3/25/2020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0F688-AAB0-496F-B576-EE99191F179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314CC-34E6-4934-8136-9477D692FBF4}" type="datetimeFigureOut">
              <a:rPr lang="en-US" smtClean="0"/>
              <a:pPr/>
              <a:t>3/25/2020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0F688-AAB0-496F-B576-EE99191F179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314CC-34E6-4934-8136-9477D692FBF4}" type="datetimeFigureOut">
              <a:rPr lang="en-US" smtClean="0"/>
              <a:pPr/>
              <a:t>3/25/2020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0F688-AAB0-496F-B576-EE99191F1797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3314CC-34E6-4934-8136-9477D692FBF4}" type="datetimeFigureOut">
              <a:rPr lang="en-US" smtClean="0"/>
              <a:pPr/>
              <a:t>3/25/2020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0F688-AAB0-496F-B576-EE99191F1797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LtJoJBUSe28" TargetMode="External"/><Relationship Id="rId3" Type="http://schemas.openxmlformats.org/officeDocument/2006/relationships/hyperlink" Target="https://www.youtube.com/watch?v=AQqyGNOP_3o" TargetMode="External"/><Relationship Id="rId7" Type="http://schemas.openxmlformats.org/officeDocument/2006/relationships/hyperlink" Target="https://www.youtube.com/watch?v=R9-TozphVmk" TargetMode="External"/><Relationship Id="rId2" Type="http://schemas.openxmlformats.org/officeDocument/2006/relationships/hyperlink" Target="https://www.youtube.com/watch?v=CL2YEx4ul8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MEoKTdJgf5s" TargetMode="External"/><Relationship Id="rId5" Type="http://schemas.openxmlformats.org/officeDocument/2006/relationships/hyperlink" Target="https://www.youtube.com/watch?v=QLvWGFD4Qyo" TargetMode="External"/><Relationship Id="rId4" Type="http://schemas.openxmlformats.org/officeDocument/2006/relationships/hyperlink" Target="https://www.youtube.com/watch?v=JPn5Ou-N0b0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u="sng" dirty="0">
                <a:solidFill>
                  <a:srgbClr val="FF0000"/>
                </a:solidFill>
              </a:rPr>
              <a:t>Three Phase Induction Motors</a:t>
            </a:r>
            <a:endParaRPr lang="en-IN" u="sng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051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652120" y="2564904"/>
            <a:ext cx="936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427984" y="2433082"/>
            <a:ext cx="936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R-Y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6383" y="0"/>
            <a:ext cx="9220383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139952" y="2780928"/>
            <a:ext cx="1368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R-Y-B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614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u="sng" dirty="0" smtClean="0">
                <a:solidFill>
                  <a:srgbClr val="FF0000"/>
                </a:solidFill>
              </a:rPr>
              <a:t>ROTOR</a:t>
            </a:r>
            <a:endParaRPr lang="en-US" u="sng" dirty="0">
              <a:solidFill>
                <a:srgbClr val="FF0000"/>
              </a:solidFill>
            </a:endParaRP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08720"/>
            <a:ext cx="9144000" cy="5949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42918"/>
            <a:ext cx="8229600" cy="5483245"/>
          </a:xfrm>
        </p:spPr>
        <p:txBody>
          <a:bodyPr/>
          <a:lstStyle/>
          <a:p>
            <a:pPr>
              <a:buNone/>
            </a:pPr>
            <a:r>
              <a:rPr lang="en-IN" b="1" u="sng" dirty="0"/>
              <a:t>Stator</a:t>
            </a:r>
          </a:p>
          <a:p>
            <a:pPr algn="just"/>
            <a:r>
              <a:rPr lang="en-IN" dirty="0"/>
              <a:t>It consists of a steel frame which encloses </a:t>
            </a:r>
            <a:r>
              <a:rPr lang="en-IN" dirty="0" smtClean="0"/>
              <a:t>a hollow</a:t>
            </a:r>
            <a:r>
              <a:rPr lang="en-IN" dirty="0"/>
              <a:t>, cylindrical core made up of </a:t>
            </a:r>
            <a:r>
              <a:rPr lang="en-IN" dirty="0" smtClean="0"/>
              <a:t>thin laminations </a:t>
            </a:r>
            <a:r>
              <a:rPr lang="en-IN" dirty="0"/>
              <a:t>of silicon steel to </a:t>
            </a:r>
            <a:r>
              <a:rPr lang="en-IN" dirty="0" smtClean="0"/>
              <a:t>reduce hysteresis </a:t>
            </a:r>
            <a:r>
              <a:rPr lang="en-IN" dirty="0"/>
              <a:t>and eddy current losses.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488" y="3286124"/>
            <a:ext cx="3429024" cy="2809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22"/>
          </a:xfrm>
        </p:spPr>
        <p:txBody>
          <a:bodyPr>
            <a:normAutofit fontScale="90000"/>
          </a:bodyPr>
          <a:lstStyle/>
          <a:p>
            <a:pPr algn="l"/>
            <a:r>
              <a:rPr lang="en-IN" b="1" u="sng" dirty="0" smtClean="0"/>
              <a:t>ROTOR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1285860"/>
            <a:ext cx="8229600" cy="4929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IN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en-IN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1472" y="1042858"/>
            <a:ext cx="792961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3600" dirty="0" smtClean="0"/>
              <a:t>The </a:t>
            </a:r>
            <a:r>
              <a:rPr lang="en-IN" sz="3600" dirty="0"/>
              <a:t>rotor, mounted on a shaft, is a hollow laminated core having slots on </a:t>
            </a:r>
            <a:r>
              <a:rPr lang="en-IN" sz="3600" dirty="0" smtClean="0"/>
              <a:t>its outer </a:t>
            </a:r>
            <a:r>
              <a:rPr lang="en-IN" sz="3600" dirty="0"/>
              <a:t>periphery. The winding placed in these slots (called rotor winding) may </a:t>
            </a:r>
            <a:r>
              <a:rPr lang="en-IN" sz="3600" dirty="0" smtClean="0"/>
              <a:t>be one </a:t>
            </a:r>
            <a:r>
              <a:rPr lang="en-IN" sz="3600" dirty="0"/>
              <a:t>of the following two types</a:t>
            </a:r>
            <a:r>
              <a:rPr lang="en-IN" sz="3600" dirty="0" smtClean="0"/>
              <a:t>:</a:t>
            </a:r>
          </a:p>
          <a:p>
            <a:pPr algn="just"/>
            <a:endParaRPr lang="en-IN" sz="3600" dirty="0"/>
          </a:p>
          <a:p>
            <a:pPr algn="just"/>
            <a:r>
              <a:rPr lang="en-IN" sz="3600" dirty="0" smtClean="0">
                <a:solidFill>
                  <a:srgbClr val="FF0000"/>
                </a:solidFill>
              </a:rPr>
              <a:t>(1) </a:t>
            </a:r>
            <a:r>
              <a:rPr lang="en-IN" sz="3600" dirty="0">
                <a:solidFill>
                  <a:srgbClr val="FF0000"/>
                </a:solidFill>
              </a:rPr>
              <a:t>Squirrel cage type </a:t>
            </a:r>
            <a:r>
              <a:rPr lang="en-IN" sz="3600" dirty="0" smtClean="0">
                <a:solidFill>
                  <a:srgbClr val="FF0000"/>
                </a:solidFill>
              </a:rPr>
              <a:t>(2) </a:t>
            </a:r>
            <a:r>
              <a:rPr lang="en-IN" sz="3600" dirty="0">
                <a:solidFill>
                  <a:srgbClr val="FF0000"/>
                </a:solidFill>
              </a:rPr>
              <a:t>Wound type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u="sng" dirty="0" smtClean="0">
                <a:solidFill>
                  <a:srgbClr val="FF0000"/>
                </a:solidFill>
              </a:rPr>
              <a:t>(1) Squirrel cage type </a:t>
            </a:r>
            <a:r>
              <a:rPr lang="en-IN" dirty="0" smtClean="0"/>
              <a:t/>
            </a:r>
            <a:br>
              <a:rPr lang="en-IN" dirty="0" smtClean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8670"/>
            <a:ext cx="8229600" cy="5197493"/>
          </a:xfrm>
        </p:spPr>
        <p:txBody>
          <a:bodyPr>
            <a:normAutofit/>
          </a:bodyPr>
          <a:lstStyle/>
          <a:p>
            <a:pPr algn="just"/>
            <a:r>
              <a:rPr lang="en-IN" b="1" u="sng" dirty="0"/>
              <a:t>Squirrel cage rotor. </a:t>
            </a:r>
          </a:p>
          <a:p>
            <a:pPr algn="just"/>
            <a:r>
              <a:rPr lang="en-IN" sz="2400" b="1" dirty="0" smtClean="0"/>
              <a:t>It </a:t>
            </a:r>
            <a:r>
              <a:rPr lang="en-IN" sz="2400" b="1" dirty="0"/>
              <a:t>consists of a laminated cylindrical core </a:t>
            </a:r>
            <a:r>
              <a:rPr lang="en-IN" sz="2400" b="1" dirty="0" smtClean="0"/>
              <a:t>having </a:t>
            </a:r>
            <a:r>
              <a:rPr lang="en-IN" sz="2400" dirty="0" smtClean="0"/>
              <a:t>parallel </a:t>
            </a:r>
            <a:r>
              <a:rPr lang="en-IN" sz="2400" dirty="0"/>
              <a:t>slots on its outer periphery. One copper or </a:t>
            </a:r>
            <a:r>
              <a:rPr lang="en-IN" sz="2400" dirty="0" smtClean="0"/>
              <a:t>aluminium </a:t>
            </a:r>
            <a:r>
              <a:rPr lang="en-IN" sz="2400" dirty="0"/>
              <a:t>bar is </a:t>
            </a:r>
            <a:r>
              <a:rPr lang="en-IN" sz="2400" dirty="0" smtClean="0"/>
              <a:t>placed in </a:t>
            </a:r>
            <a:r>
              <a:rPr lang="en-IN" sz="2400" dirty="0"/>
              <a:t>each slot. All these bars are joined at each end by metal rings called </a:t>
            </a:r>
            <a:r>
              <a:rPr lang="en-IN" sz="2400" dirty="0" smtClean="0"/>
              <a:t>end rings. </a:t>
            </a:r>
            <a:r>
              <a:rPr lang="en-IN" sz="2400" dirty="0"/>
              <a:t>This forms a permanently short-circuited </a:t>
            </a:r>
            <a:r>
              <a:rPr lang="en-IN" sz="2400" dirty="0" smtClean="0"/>
              <a:t>winding which </a:t>
            </a:r>
            <a:r>
              <a:rPr lang="en-IN" sz="2400" dirty="0"/>
              <a:t>is indestructible. The entire construction (bars and end </a:t>
            </a:r>
            <a:r>
              <a:rPr lang="en-IN" sz="2400" dirty="0" smtClean="0"/>
              <a:t>rings) resembles </a:t>
            </a:r>
            <a:r>
              <a:rPr lang="en-IN" sz="2400" dirty="0"/>
              <a:t>a squirrel cage and hence the name. The rotor is not </a:t>
            </a:r>
            <a:r>
              <a:rPr lang="en-IN" sz="2400" dirty="0" smtClean="0"/>
              <a:t>connected electrically </a:t>
            </a:r>
            <a:r>
              <a:rPr lang="en-IN" sz="2400" dirty="0"/>
              <a:t>to the supply but has current induced in it by transformer </a:t>
            </a:r>
            <a:r>
              <a:rPr lang="en-IN" sz="2400" dirty="0" smtClean="0"/>
              <a:t>action from </a:t>
            </a:r>
            <a:r>
              <a:rPr lang="en-IN" sz="2400" dirty="0"/>
              <a:t>the stator.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7554" y="4572008"/>
            <a:ext cx="3824287" cy="200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u="sng" dirty="0" smtClean="0"/>
              <a:t>CONTENTS</a:t>
            </a:r>
            <a:endParaRPr lang="en-US" u="sng" dirty="0"/>
          </a:p>
        </p:txBody>
      </p:sp>
      <p:sp>
        <p:nvSpPr>
          <p:cNvPr id="4" name="Rectangle 3"/>
          <p:cNvSpPr/>
          <p:nvPr/>
        </p:nvSpPr>
        <p:spPr>
          <a:xfrm>
            <a:off x="827584" y="1052736"/>
            <a:ext cx="770485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u="sng" dirty="0" smtClean="0">
                <a:solidFill>
                  <a:srgbClr val="FF0000"/>
                </a:solidFill>
              </a:rPr>
              <a:t>Three Phase Induction Motors:</a:t>
            </a:r>
          </a:p>
          <a:p>
            <a:endParaRPr lang="en-US" sz="3600" dirty="0" smtClean="0"/>
          </a:p>
          <a:p>
            <a:pPr>
              <a:buFont typeface="Arial" pitchFamily="34" charset="0"/>
              <a:buChar char="•"/>
            </a:pPr>
            <a:r>
              <a:rPr lang="en-US" sz="3600" dirty="0" smtClean="0"/>
              <a:t> Construction</a:t>
            </a:r>
          </a:p>
          <a:p>
            <a:endParaRPr lang="en-US" sz="3600" dirty="0" smtClean="0"/>
          </a:p>
          <a:p>
            <a:pPr>
              <a:buFont typeface="Arial" pitchFamily="34" charset="0"/>
              <a:buChar char="•"/>
            </a:pPr>
            <a:r>
              <a:rPr lang="en-US" sz="3600" dirty="0" smtClean="0"/>
              <a:t> working principle of three phase   </a:t>
            </a:r>
          </a:p>
          <a:p>
            <a:r>
              <a:rPr lang="en-US" sz="3600" dirty="0" smtClean="0"/>
              <a:t>   induction motor</a:t>
            </a:r>
          </a:p>
          <a:p>
            <a:endParaRPr lang="en-US" sz="3600" dirty="0" smtClean="0"/>
          </a:p>
          <a:p>
            <a:pPr>
              <a:buFont typeface="Arial" pitchFamily="34" charset="0"/>
              <a:buChar char="•"/>
            </a:pPr>
            <a:r>
              <a:rPr lang="en-US" sz="3600" dirty="0" smtClean="0"/>
              <a:t> Torque and Torque-Slip characteristics.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768"/>
            <a:ext cx="8229600" cy="634588"/>
          </a:xfrm>
        </p:spPr>
        <p:txBody>
          <a:bodyPr>
            <a:normAutofit fontScale="90000"/>
          </a:bodyPr>
          <a:lstStyle/>
          <a:p>
            <a:r>
              <a:rPr lang="en-IN" u="sng" dirty="0" smtClean="0">
                <a:solidFill>
                  <a:srgbClr val="FF0000"/>
                </a:solidFill>
              </a:rPr>
              <a:t>(2) Wound type</a:t>
            </a:r>
            <a:endParaRPr lang="en-IN" u="sng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34742"/>
            <a:ext cx="8229600" cy="4911741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en-IN" b="1" u="sng" dirty="0"/>
              <a:t>Wound </a:t>
            </a:r>
            <a:r>
              <a:rPr lang="en-IN" b="1" u="sng" dirty="0" smtClean="0"/>
              <a:t>rotor</a:t>
            </a:r>
          </a:p>
          <a:p>
            <a:pPr algn="just"/>
            <a:endParaRPr lang="en-IN" b="1" u="sng" dirty="0"/>
          </a:p>
          <a:p>
            <a:pPr algn="just"/>
            <a:r>
              <a:rPr lang="en-IN" b="1" dirty="0" smtClean="0"/>
              <a:t>It </a:t>
            </a:r>
            <a:r>
              <a:rPr lang="en-IN" b="1" dirty="0"/>
              <a:t>consists of a laminated cylindrical core and carries a </a:t>
            </a:r>
            <a:r>
              <a:rPr lang="en-IN" b="1" dirty="0" smtClean="0"/>
              <a:t>3-</a:t>
            </a:r>
            <a:r>
              <a:rPr lang="en-IN" dirty="0" smtClean="0"/>
              <a:t>phase </a:t>
            </a:r>
            <a:r>
              <a:rPr lang="en-IN" dirty="0"/>
              <a:t>winding, similar to the one on the </a:t>
            </a:r>
            <a:r>
              <a:rPr lang="en-IN" dirty="0" smtClean="0"/>
              <a:t>stator. </a:t>
            </a:r>
            <a:r>
              <a:rPr lang="en-IN" dirty="0"/>
              <a:t>The </a:t>
            </a:r>
            <a:r>
              <a:rPr lang="en-IN" dirty="0" smtClean="0"/>
              <a:t>rotor winding </a:t>
            </a:r>
            <a:r>
              <a:rPr lang="en-IN" dirty="0"/>
              <a:t>is uniformly distributed in the slots and is usually star-connected</a:t>
            </a:r>
            <a:r>
              <a:rPr lang="en-IN" dirty="0" smtClean="0"/>
              <a:t>.</a:t>
            </a:r>
          </a:p>
          <a:p>
            <a:pPr algn="just"/>
            <a:endParaRPr lang="en-IN" dirty="0"/>
          </a:p>
          <a:p>
            <a:pPr algn="just"/>
            <a:r>
              <a:rPr lang="en-IN" dirty="0"/>
              <a:t>The open ends of the rotor winding are brought out and joined to </a:t>
            </a:r>
            <a:r>
              <a:rPr lang="en-IN" dirty="0" smtClean="0"/>
              <a:t>three insulated </a:t>
            </a:r>
            <a:r>
              <a:rPr lang="en-IN" dirty="0"/>
              <a:t>slip rings mounted on the rotor shaft with one brush resting </a:t>
            </a:r>
            <a:r>
              <a:rPr lang="en-IN" dirty="0" smtClean="0"/>
              <a:t>on each </a:t>
            </a:r>
            <a:r>
              <a:rPr lang="en-IN" dirty="0"/>
              <a:t>slip ring. The three brushes are connected to a 3-phase </a:t>
            </a:r>
            <a:r>
              <a:rPr lang="en-IN" dirty="0" smtClean="0"/>
              <a:t>star-connected rheostat </a:t>
            </a:r>
            <a:r>
              <a:rPr lang="en-IN" dirty="0"/>
              <a:t>as shown in </a:t>
            </a:r>
            <a:r>
              <a:rPr lang="en-IN" dirty="0" smtClean="0"/>
              <a:t>Fig. </a:t>
            </a:r>
            <a:r>
              <a:rPr lang="en-IN" dirty="0"/>
              <a:t>At starting, the external resistances </a:t>
            </a:r>
            <a:r>
              <a:rPr lang="en-IN" dirty="0" smtClean="0"/>
              <a:t>are included </a:t>
            </a:r>
            <a:r>
              <a:rPr lang="en-IN" dirty="0"/>
              <a:t>in the rotor circuit to give a large starting torque. </a:t>
            </a:r>
            <a:r>
              <a:rPr lang="en-IN" dirty="0" smtClean="0"/>
              <a:t>These resistances </a:t>
            </a:r>
            <a:r>
              <a:rPr lang="en-IN" dirty="0"/>
              <a:t>are gradually reduced to zero as the motor runs up to speed.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8992" y="4643446"/>
            <a:ext cx="4062415" cy="2028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57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475656" y="5445224"/>
            <a:ext cx="58679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u="sng" dirty="0" smtClean="0">
                <a:solidFill>
                  <a:srgbClr val="FF0000"/>
                </a:solidFill>
              </a:rPr>
              <a:t>Wound type (slip ring induction motor)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512" y="-27384"/>
            <a:ext cx="9180512" cy="6885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764704"/>
            <a:ext cx="9016370" cy="4032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41002"/>
            <a:ext cx="5616624" cy="507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39553" y="692706"/>
          <a:ext cx="8208912" cy="5874588"/>
        </p:xfrm>
        <a:graphic>
          <a:graphicData uri="http://schemas.openxmlformats.org/drawingml/2006/table">
            <a:tbl>
              <a:tblPr/>
              <a:tblGrid>
                <a:gridCol w="720079"/>
                <a:gridCol w="3684703"/>
                <a:gridCol w="3804130"/>
              </a:tblGrid>
              <a:tr h="3581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smtClean="0">
                          <a:solidFill>
                            <a:srgbClr val="FF0000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Sr. No.</a:t>
                      </a:r>
                      <a:endParaRPr lang="en-US" sz="15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399" marR="51399" marT="51399" marB="5139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smtClean="0">
                          <a:solidFill>
                            <a:srgbClr val="FF0000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Squirrel Cage Induction Motor</a:t>
                      </a:r>
                      <a:endParaRPr lang="en-US" sz="15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399" marR="51399" marT="51399" marB="5139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FF0000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Slip Ring / Wound Rotor Induction Motor</a:t>
                      </a:r>
                      <a:endParaRPr lang="en-US" sz="15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399" marR="51399" marT="51399" marB="51399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96520">
                <a:tc>
                  <a:txBody>
                    <a:bodyPr/>
                    <a:lstStyle/>
                    <a:p>
                      <a:pPr marL="0" marR="0" indent="-18288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rgbClr val="333333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1)</a:t>
                      </a:r>
                      <a:r>
                        <a:rPr lang="en-US" sz="1500" b="1" dirty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    </a:t>
                      </a:r>
                      <a:r>
                        <a:rPr lang="en-US" sz="1500" b="1" dirty="0">
                          <a:solidFill>
                            <a:srgbClr val="333333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5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399" marR="51399" marT="51399" marB="5139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2286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 b="1" dirty="0" smtClean="0">
                          <a:solidFill>
                            <a:srgbClr val="333333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In </a:t>
                      </a:r>
                      <a:r>
                        <a:rPr lang="en-US" sz="1500" b="1" dirty="0">
                          <a:solidFill>
                            <a:srgbClr val="333333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Squirrel cage induction motors the rotor is simplest and most rugged in construction.</a:t>
                      </a:r>
                      <a:endParaRPr lang="en-US" sz="15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399" marR="51399" marT="51399" marB="5139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 b="1" dirty="0">
                          <a:solidFill>
                            <a:srgbClr val="333333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In slip ring induction motors the rotor is wound type. In the motor the slip rings, brushes are provided. Compared to squirrel cage rotor the rotor construction is not simple.</a:t>
                      </a:r>
                      <a:endParaRPr lang="en-US" sz="15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399" marR="51399" marT="51399" marB="5139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13496">
                <a:tc>
                  <a:txBody>
                    <a:bodyPr/>
                    <a:lstStyle/>
                    <a:p>
                      <a:pPr marL="0" marR="0" indent="-22860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rgbClr val="333333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2)</a:t>
                      </a:r>
                      <a:r>
                        <a:rPr lang="en-US" sz="1500" b="1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    </a:t>
                      </a:r>
                      <a:r>
                        <a:rPr lang="en-US" sz="1500" b="1">
                          <a:solidFill>
                            <a:srgbClr val="333333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5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399" marR="51399" marT="51399" marB="5139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 b="1" dirty="0">
                          <a:solidFill>
                            <a:srgbClr val="333333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Cylindrical laminated core rotor with heavy bars or copper or Aluminum or alloys are used for conductors.</a:t>
                      </a:r>
                      <a:endParaRPr lang="en-US" sz="15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399" marR="51399" marT="51399" marB="5139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 b="1">
                          <a:solidFill>
                            <a:srgbClr val="333333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Cylindrical laminated core rotor is wound like winding on the stator.</a:t>
                      </a:r>
                      <a:endParaRPr lang="en-US" sz="15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399" marR="51399" marT="51399" marB="5139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68845">
                <a:tc>
                  <a:txBody>
                    <a:bodyPr/>
                    <a:lstStyle/>
                    <a:p>
                      <a:pPr marL="0" marR="0" indent="-22860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rgbClr val="333333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3)</a:t>
                      </a:r>
                      <a:r>
                        <a:rPr lang="en-US" sz="1500" b="1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    </a:t>
                      </a:r>
                      <a:r>
                        <a:rPr lang="en-US" sz="1500" b="1">
                          <a:solidFill>
                            <a:srgbClr val="333333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5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399" marR="51399" marT="51399" marB="5139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 b="1" dirty="0">
                          <a:solidFill>
                            <a:srgbClr val="333333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Rotor conductors or rotor bars are short circuited with end rings.</a:t>
                      </a:r>
                      <a:endParaRPr lang="en-US" sz="15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399" marR="51399" marT="51399" marB="5139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 b="1" dirty="0">
                          <a:solidFill>
                            <a:srgbClr val="333333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At starting the 3 phase windings are connected to a star connected rheostat and during running condition, the windings are short circuited at the slip rings.</a:t>
                      </a:r>
                      <a:endParaRPr lang="en-US" sz="15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399" marR="51399" marT="51399" marB="5139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96520">
                <a:tc>
                  <a:txBody>
                    <a:bodyPr/>
                    <a:lstStyle/>
                    <a:p>
                      <a:pPr marL="0" marR="0" indent="-22860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rgbClr val="333333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4)</a:t>
                      </a:r>
                      <a:r>
                        <a:rPr lang="en-US" sz="1500" b="1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    </a:t>
                      </a:r>
                      <a:r>
                        <a:rPr lang="en-US" sz="1500" b="1">
                          <a:solidFill>
                            <a:srgbClr val="333333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5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399" marR="51399" marT="51399" marB="5139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 b="1">
                          <a:solidFill>
                            <a:srgbClr val="333333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Rotor bars are permanently short circuited and hence it is not possible to connect external resistance in the circuit in series with the rotor conductors.</a:t>
                      </a:r>
                      <a:endParaRPr lang="en-US" sz="15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399" marR="51399" marT="51399" marB="5139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 b="1" dirty="0">
                          <a:solidFill>
                            <a:srgbClr val="333333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It is possible to insert additional resistance in the rotor circuit. Therefore it is possible to increase the torque; the additional series resistance is used for starting purposes.</a:t>
                      </a:r>
                      <a:endParaRPr lang="en-US" sz="15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399" marR="51399" marT="51399" marB="5139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0472">
                <a:tc>
                  <a:txBody>
                    <a:bodyPr/>
                    <a:lstStyle/>
                    <a:p>
                      <a:pPr marL="0" marR="0" indent="-22860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rgbClr val="333333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5)</a:t>
                      </a:r>
                      <a:r>
                        <a:rPr lang="en-US" sz="1500" b="1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    </a:t>
                      </a:r>
                      <a:r>
                        <a:rPr lang="en-US" sz="1500" b="1">
                          <a:solidFill>
                            <a:srgbClr val="333333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5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399" marR="51399" marT="51399" marB="5139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 b="1">
                          <a:solidFill>
                            <a:srgbClr val="333333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Cheaper cost.</a:t>
                      </a:r>
                      <a:endParaRPr lang="en-US" sz="15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399" marR="51399" marT="51399" marB="5139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 b="1" dirty="0">
                          <a:solidFill>
                            <a:srgbClr val="333333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Cost is slightly higher.</a:t>
                      </a:r>
                      <a:endParaRPr lang="en-US" sz="15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399" marR="51399" marT="51399" marB="5139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67544" y="464308"/>
          <a:ext cx="8280920" cy="4536508"/>
        </p:xfrm>
        <a:graphic>
          <a:graphicData uri="http://schemas.openxmlformats.org/drawingml/2006/table">
            <a:tbl>
              <a:tblPr/>
              <a:tblGrid>
                <a:gridCol w="958804"/>
                <a:gridCol w="3181657"/>
                <a:gridCol w="4140459"/>
              </a:tblGrid>
              <a:tr h="976956">
                <a:tc>
                  <a:txBody>
                    <a:bodyPr/>
                    <a:lstStyle/>
                    <a:p>
                      <a:pPr marL="0" marR="0" indent="-2286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333333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6)</a:t>
                      </a:r>
                      <a:r>
                        <a:rPr lang="en-US" sz="1600" b="1" dirty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    </a:t>
                      </a:r>
                      <a:r>
                        <a:rPr lang="en-US" sz="1600" b="1" dirty="0">
                          <a:solidFill>
                            <a:srgbClr val="333333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 </a:t>
                      </a:r>
                      <a:endParaRPr lang="en-US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b="1">
                          <a:solidFill>
                            <a:srgbClr val="333333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No moving contacts in the rotor.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b="1">
                          <a:solidFill>
                            <a:srgbClr val="333333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Carbon brushes, slip rings etc are provided in the rotor circuit.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8684">
                <a:tc>
                  <a:txBody>
                    <a:bodyPr/>
                    <a:lstStyle/>
                    <a:p>
                      <a:pPr marL="0" marR="0" indent="-2286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333333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7)</a:t>
                      </a:r>
                      <a:r>
                        <a:rPr lang="en-US" sz="1600" b="1" dirty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    </a:t>
                      </a:r>
                      <a:r>
                        <a:rPr lang="en-US" sz="1600" b="1" dirty="0">
                          <a:solidFill>
                            <a:srgbClr val="333333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 </a:t>
                      </a:r>
                      <a:endParaRPr lang="en-US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b="1">
                          <a:solidFill>
                            <a:srgbClr val="333333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Higher efficiency.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b="1">
                          <a:solidFill>
                            <a:srgbClr val="333333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Comparatively less efficiency.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76956">
                <a:tc>
                  <a:txBody>
                    <a:bodyPr/>
                    <a:lstStyle/>
                    <a:p>
                      <a:pPr marL="0" marR="0" indent="-2286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333333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8)</a:t>
                      </a:r>
                      <a:r>
                        <a:rPr lang="en-US" sz="1600" b="1" dirty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    </a:t>
                      </a:r>
                      <a:r>
                        <a:rPr lang="en-US" sz="1600" b="1" dirty="0">
                          <a:solidFill>
                            <a:srgbClr val="333333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 </a:t>
                      </a:r>
                      <a:endParaRPr lang="en-US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b="1">
                          <a:solidFill>
                            <a:srgbClr val="333333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Low starting torque. It has 1.5 time full load torque.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b="1">
                          <a:solidFill>
                            <a:srgbClr val="333333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High starting torque. It can be obtained by adding external resistance in the rotor circuit.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76956">
                <a:tc>
                  <a:txBody>
                    <a:bodyPr/>
                    <a:lstStyle/>
                    <a:p>
                      <a:pPr marL="0" marR="0" indent="-2286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333333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9)</a:t>
                      </a:r>
                      <a:r>
                        <a:rPr lang="en-US" sz="1600" b="1" dirty="0">
                          <a:solidFill>
                            <a:srgbClr val="333333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    </a:t>
                      </a:r>
                      <a:r>
                        <a:rPr lang="en-US" sz="1600" b="1" dirty="0">
                          <a:solidFill>
                            <a:srgbClr val="333333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 </a:t>
                      </a:r>
                      <a:endParaRPr lang="en-US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b="1">
                          <a:solidFill>
                            <a:srgbClr val="333333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Speed control by rotor resistance is not possible.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b="1">
                          <a:solidFill>
                            <a:srgbClr val="333333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Speed control by rotor resistance is possible.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76956">
                <a:tc>
                  <a:txBody>
                    <a:bodyPr/>
                    <a:lstStyle/>
                    <a:p>
                      <a:pPr marL="0" marR="0" indent="-2286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333333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10)  </a:t>
                      </a:r>
                      <a:endParaRPr lang="en-US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b="1">
                          <a:solidFill>
                            <a:srgbClr val="333333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Starting current is 5 to 7 times the full load current.</a:t>
                      </a:r>
                      <a:endParaRPr lang="en-US" sz="2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b="1" dirty="0">
                          <a:solidFill>
                            <a:srgbClr val="333333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Less starting current compared to squirrel cage Induction Motor.</a:t>
                      </a:r>
                      <a:endParaRPr lang="en-US" sz="2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u="sng" dirty="0"/>
              <a:t>Rotating Magnetic Field Due to 3-Phase Currents</a:t>
            </a:r>
            <a:endParaRPr lang="en-IN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algn="just"/>
            <a:r>
              <a:rPr lang="en-IN" dirty="0"/>
              <a:t>When a 3-phase winding is energized from a 3-phase supply, a </a:t>
            </a:r>
            <a:r>
              <a:rPr lang="en-IN" dirty="0" smtClean="0"/>
              <a:t>rotating magnetic </a:t>
            </a:r>
            <a:r>
              <a:rPr lang="en-IN" dirty="0"/>
              <a:t>field is produced. </a:t>
            </a:r>
            <a:endParaRPr lang="en-IN" dirty="0" smtClean="0"/>
          </a:p>
          <a:p>
            <a:pPr algn="just"/>
            <a:endParaRPr lang="en-IN" dirty="0" smtClean="0"/>
          </a:p>
          <a:p>
            <a:pPr algn="just"/>
            <a:r>
              <a:rPr lang="en-IN" dirty="0" smtClean="0"/>
              <a:t>This </a:t>
            </a:r>
            <a:r>
              <a:rPr lang="en-IN" dirty="0"/>
              <a:t>field is such that its poles do </a:t>
            </a:r>
            <a:r>
              <a:rPr lang="en-IN" dirty="0" smtClean="0"/>
              <a:t>not </a:t>
            </a:r>
            <a:r>
              <a:rPr lang="en-IN" dirty="0"/>
              <a:t>remain in </a:t>
            </a:r>
            <a:r>
              <a:rPr lang="en-IN" dirty="0" smtClean="0"/>
              <a:t>a fixed </a:t>
            </a:r>
            <a:r>
              <a:rPr lang="en-IN" dirty="0"/>
              <a:t>position on the stator but go on shifting their positions around the </a:t>
            </a:r>
            <a:r>
              <a:rPr lang="en-IN" dirty="0" smtClean="0"/>
              <a:t>stator. For </a:t>
            </a:r>
            <a:r>
              <a:rPr lang="en-IN" dirty="0"/>
              <a:t>this reason, it is called a rotating Held. </a:t>
            </a:r>
            <a:endParaRPr lang="en-IN" dirty="0" smtClean="0"/>
          </a:p>
          <a:p>
            <a:pPr algn="just"/>
            <a:endParaRPr lang="en-IN" dirty="0" smtClean="0"/>
          </a:p>
          <a:p>
            <a:pPr algn="just"/>
            <a:r>
              <a:rPr lang="en-IN" dirty="0" smtClean="0"/>
              <a:t>It </a:t>
            </a:r>
            <a:r>
              <a:rPr lang="en-IN" dirty="0"/>
              <a:t>can be shown that magnitude </a:t>
            </a:r>
            <a:r>
              <a:rPr lang="en-IN" dirty="0" smtClean="0"/>
              <a:t>of this </a:t>
            </a:r>
            <a:r>
              <a:rPr lang="en-IN" dirty="0"/>
              <a:t>rotating field is constant and is equal to 1.5 </a:t>
            </a:r>
            <a:r>
              <a:rPr lang="el-GR" dirty="0" smtClean="0"/>
              <a:t>φ</a:t>
            </a:r>
            <a:r>
              <a:rPr lang="en-IN" dirty="0" smtClean="0"/>
              <a:t>m </a:t>
            </a:r>
            <a:r>
              <a:rPr lang="en-IN" dirty="0"/>
              <a:t>where </a:t>
            </a:r>
            <a:r>
              <a:rPr lang="el-GR" dirty="0" smtClean="0"/>
              <a:t>φ</a:t>
            </a:r>
            <a:r>
              <a:rPr lang="en-IN" dirty="0" smtClean="0"/>
              <a:t>m is </a:t>
            </a:r>
            <a:r>
              <a:rPr lang="en-IN" dirty="0"/>
              <a:t>the </a:t>
            </a:r>
            <a:r>
              <a:rPr lang="en-IN" dirty="0" smtClean="0"/>
              <a:t>maximum flux </a:t>
            </a:r>
            <a:r>
              <a:rPr lang="en-IN" dirty="0"/>
              <a:t>due to any phase.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737" y="404664"/>
            <a:ext cx="8576727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3645024"/>
            <a:ext cx="6120680" cy="246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67544" y="116632"/>
            <a:ext cx="1584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/>
              <a:t>Stator Supply</a:t>
            </a:r>
            <a:endParaRPr lang="en-US" sz="2000" u="sng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4697427"/>
          </a:xfrm>
        </p:spPr>
        <p:txBody>
          <a:bodyPr>
            <a:normAutofit/>
          </a:bodyPr>
          <a:lstStyle/>
          <a:p>
            <a:pPr algn="just"/>
            <a:r>
              <a:rPr lang="en-IN" dirty="0"/>
              <a:t>The three-phase induction motors are the most widely used electric motors </a:t>
            </a:r>
            <a:r>
              <a:rPr lang="en-IN" dirty="0" smtClean="0"/>
              <a:t>in industry</a:t>
            </a:r>
            <a:r>
              <a:rPr lang="en-IN" dirty="0"/>
              <a:t>. They run at essentially constant speed from no-load to full-load.</a:t>
            </a:r>
          </a:p>
          <a:p>
            <a:pPr algn="just">
              <a:buNone/>
            </a:pPr>
            <a:endParaRPr lang="en-IN" dirty="0" smtClean="0"/>
          </a:p>
          <a:p>
            <a:pPr algn="just"/>
            <a:r>
              <a:rPr lang="en-IN" dirty="0" smtClean="0"/>
              <a:t>However</a:t>
            </a:r>
            <a:r>
              <a:rPr lang="en-IN" dirty="0"/>
              <a:t>, the speed is frequency dependent and consequently these motors </a:t>
            </a:r>
            <a:r>
              <a:rPr lang="en-IN" dirty="0" smtClean="0"/>
              <a:t>are not </a:t>
            </a:r>
            <a:r>
              <a:rPr lang="en-IN" dirty="0"/>
              <a:t>easily adapted to speed control</a:t>
            </a:r>
            <a:r>
              <a:rPr lang="en-IN" dirty="0" smtClean="0"/>
              <a:t>.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285728"/>
            <a:ext cx="8229600" cy="9286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3200" dirty="0"/>
              <a:t>	</a:t>
            </a:r>
            <a:r>
              <a:rPr kumimoji="0" lang="en-IN" sz="3200" b="0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INTRODUCTION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476672"/>
            <a:ext cx="8280073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2780928"/>
            <a:ext cx="8016369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Arrow Connector 4"/>
          <p:cNvCxnSpPr/>
          <p:nvPr/>
        </p:nvCxnSpPr>
        <p:spPr>
          <a:xfrm flipV="1">
            <a:off x="683568" y="4725144"/>
            <a:ext cx="0" cy="5760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1115616" y="4725144"/>
            <a:ext cx="0" cy="5760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691680" y="4725144"/>
            <a:ext cx="0" cy="5760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979712" y="4725144"/>
            <a:ext cx="0" cy="5760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3532" y="1484784"/>
            <a:ext cx="7400876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3" y="908720"/>
            <a:ext cx="6119279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4365104"/>
            <a:ext cx="3976442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548680"/>
            <a:ext cx="2319825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404664"/>
            <a:ext cx="475786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2657" y="1556792"/>
            <a:ext cx="7273719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663" y="1412776"/>
            <a:ext cx="8440801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404664"/>
            <a:ext cx="475786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8064" y="4941168"/>
            <a:ext cx="3364822" cy="9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476672"/>
            <a:ext cx="4331082" cy="479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0774" y="1324612"/>
            <a:ext cx="7437610" cy="4624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80112" y="908720"/>
            <a:ext cx="3364822" cy="9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476672"/>
            <a:ext cx="4331091" cy="479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02754" y="1196752"/>
            <a:ext cx="6249566" cy="4852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36096" y="1268760"/>
            <a:ext cx="3364822" cy="9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908720"/>
            <a:ext cx="3017465" cy="668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2060848"/>
            <a:ext cx="4964565" cy="1255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03779" y="3645024"/>
            <a:ext cx="7096613" cy="823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88640"/>
            <a:ext cx="2646294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107" y="764704"/>
            <a:ext cx="8885787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5776" y="3897040"/>
            <a:ext cx="3890737" cy="2484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404664"/>
            <a:ext cx="7635738" cy="1724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348880"/>
            <a:ext cx="2694092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35896" y="2348880"/>
            <a:ext cx="4050248" cy="3876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357166"/>
            <a:ext cx="8229600" cy="5768997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IN" b="1" u="sng" dirty="0"/>
              <a:t>Advantages</a:t>
            </a:r>
          </a:p>
          <a:p>
            <a:pPr algn="just"/>
            <a:r>
              <a:rPr lang="en-IN" dirty="0" smtClean="0"/>
              <a:t>It </a:t>
            </a:r>
            <a:r>
              <a:rPr lang="en-IN" dirty="0"/>
              <a:t>has simple and rugged construction.</a:t>
            </a:r>
          </a:p>
          <a:p>
            <a:pPr algn="just"/>
            <a:r>
              <a:rPr lang="en-IN" dirty="0" smtClean="0"/>
              <a:t>It </a:t>
            </a:r>
            <a:r>
              <a:rPr lang="en-IN" dirty="0"/>
              <a:t>is relatively cheap.</a:t>
            </a:r>
          </a:p>
          <a:p>
            <a:pPr algn="just"/>
            <a:r>
              <a:rPr lang="en-IN" dirty="0" smtClean="0"/>
              <a:t>It </a:t>
            </a:r>
            <a:r>
              <a:rPr lang="en-IN" dirty="0"/>
              <a:t>requires little maintenance.</a:t>
            </a:r>
          </a:p>
          <a:p>
            <a:pPr algn="just"/>
            <a:r>
              <a:rPr lang="en-IN" dirty="0" smtClean="0"/>
              <a:t>It </a:t>
            </a:r>
            <a:r>
              <a:rPr lang="en-IN" dirty="0"/>
              <a:t>has high efficiency and reasonably good power </a:t>
            </a:r>
            <a:r>
              <a:rPr lang="en-IN" dirty="0" smtClean="0"/>
              <a:t>factor</a:t>
            </a:r>
            <a:r>
              <a:rPr lang="en-IN" dirty="0"/>
              <a:t>.</a:t>
            </a:r>
          </a:p>
          <a:p>
            <a:pPr algn="just"/>
            <a:r>
              <a:rPr lang="en-IN" dirty="0" smtClean="0"/>
              <a:t>It </a:t>
            </a:r>
            <a:r>
              <a:rPr lang="en-IN" dirty="0"/>
              <a:t>has self starting </a:t>
            </a:r>
            <a:r>
              <a:rPr lang="en-IN" dirty="0" smtClean="0"/>
              <a:t>torque.</a:t>
            </a:r>
          </a:p>
          <a:p>
            <a:pPr>
              <a:buNone/>
            </a:pPr>
            <a:endParaRPr lang="en-IN" b="1" dirty="0"/>
          </a:p>
          <a:p>
            <a:pPr>
              <a:buNone/>
            </a:pPr>
            <a:r>
              <a:rPr lang="en-IN" b="1" u="sng" dirty="0" smtClean="0"/>
              <a:t>Disadvantages</a:t>
            </a:r>
            <a:endParaRPr lang="en-IN" b="1" u="sng" dirty="0"/>
          </a:p>
          <a:p>
            <a:r>
              <a:rPr lang="en-IN" dirty="0" smtClean="0"/>
              <a:t>It </a:t>
            </a:r>
            <a:r>
              <a:rPr lang="en-IN" dirty="0"/>
              <a:t>is essentially a constant speed motor and its speed cannot be </a:t>
            </a:r>
            <a:r>
              <a:rPr lang="en-IN" dirty="0" smtClean="0"/>
              <a:t>changed easily</a:t>
            </a:r>
            <a:r>
              <a:rPr lang="en-IN" dirty="0"/>
              <a:t>.</a:t>
            </a:r>
          </a:p>
          <a:p>
            <a:r>
              <a:rPr lang="en-IN" dirty="0" smtClean="0"/>
              <a:t>Its </a:t>
            </a:r>
            <a:r>
              <a:rPr lang="en-IN" dirty="0"/>
              <a:t>starting torque is inferior to </a:t>
            </a:r>
            <a:r>
              <a:rPr lang="en-IN" dirty="0" smtClean="0"/>
              <a:t>d.c </a:t>
            </a:r>
            <a:r>
              <a:rPr lang="en-IN" dirty="0"/>
              <a:t>shunt motor.</a:t>
            </a:r>
            <a:endParaRPr lang="en-IN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476672"/>
            <a:ext cx="6317502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412776"/>
            <a:ext cx="7908465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5576" y="2204864"/>
            <a:ext cx="7654809" cy="1008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19672" y="3429000"/>
            <a:ext cx="5126309" cy="223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476672"/>
            <a:ext cx="3909476" cy="574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556792"/>
            <a:ext cx="3645371" cy="2035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31640" y="3789040"/>
            <a:ext cx="6233855" cy="416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1484784"/>
            <a:ext cx="3528498" cy="1092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0" y="4437112"/>
            <a:ext cx="3659471" cy="1198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404664"/>
            <a:ext cx="6722297" cy="402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9792" y="1124744"/>
            <a:ext cx="3468017" cy="2282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95736" y="3645024"/>
            <a:ext cx="4742666" cy="1700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476672"/>
            <a:ext cx="2377798" cy="421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1052736"/>
            <a:ext cx="3179709" cy="656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7624" y="1844824"/>
            <a:ext cx="6252974" cy="1221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31840" y="3284984"/>
            <a:ext cx="1365299" cy="600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03848" y="3933056"/>
            <a:ext cx="1356970" cy="785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436096" y="4077073"/>
            <a:ext cx="1218993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Arrow Connector 10"/>
          <p:cNvCxnSpPr>
            <a:endCxn id="16391" idx="1"/>
          </p:cNvCxnSpPr>
          <p:nvPr/>
        </p:nvCxnSpPr>
        <p:spPr>
          <a:xfrm>
            <a:off x="4716016" y="4293096"/>
            <a:ext cx="72008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392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051720" y="4725144"/>
            <a:ext cx="4324649" cy="1767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548680"/>
            <a:ext cx="5933495" cy="1063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1700808"/>
            <a:ext cx="3463255" cy="1434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27784" y="3212976"/>
            <a:ext cx="4225706" cy="1494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07704" y="4869160"/>
            <a:ext cx="5252224" cy="1369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5847" y="404665"/>
            <a:ext cx="8404625" cy="518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REFERENCES</a:t>
            </a:r>
            <a:endParaRPr lang="en-US" u="sng" dirty="0"/>
          </a:p>
        </p:txBody>
      </p:sp>
      <p:sp>
        <p:nvSpPr>
          <p:cNvPr id="4" name="Rectangle 3"/>
          <p:cNvSpPr/>
          <p:nvPr/>
        </p:nvSpPr>
        <p:spPr>
          <a:xfrm>
            <a:off x="1763688" y="1844824"/>
            <a:ext cx="552636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https://www.youtube.com/watch?v=CL2YEx4ul80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hlinkClick r:id="rId3"/>
              </a:rPr>
              <a:t>https://www.youtube.com/watch?v=AQqyGNOP_3o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hlinkClick r:id="rId4"/>
              </a:rPr>
              <a:t>https://www.youtube.com/watch?v=JPn5Ou-N0b0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hlinkClick r:id="rId5"/>
              </a:rPr>
              <a:t>https://www.youtube.com/watch?v=QLvWGFD4Qyo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>
                <a:hlinkClick r:id="rId6"/>
              </a:rPr>
              <a:t>https://www.youtube.com/watch?v=MEoKTdJgf5s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>
                <a:hlinkClick r:id="rId7"/>
              </a:rPr>
              <a:t>https://www.youtube.com/watch?v=R9-TozphVmk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>
                <a:hlinkClick r:id="rId8"/>
              </a:rPr>
              <a:t>https://www.youtube.com/watch?v=LtJoJBUSe28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28604"/>
            <a:ext cx="8229600" cy="5697559"/>
          </a:xfrm>
        </p:spPr>
        <p:txBody>
          <a:bodyPr/>
          <a:lstStyle/>
          <a:p>
            <a:pPr>
              <a:buNone/>
            </a:pPr>
            <a:r>
              <a:rPr lang="en-IN" b="1" u="sng" dirty="0" smtClean="0"/>
              <a:t>Construction</a:t>
            </a:r>
          </a:p>
          <a:p>
            <a:pPr>
              <a:buNone/>
            </a:pPr>
            <a:endParaRPr lang="en-IN" b="1" u="sng" dirty="0"/>
          </a:p>
          <a:p>
            <a:r>
              <a:rPr lang="en-IN" dirty="0"/>
              <a:t>A 3-phase induction motor has two main parts </a:t>
            </a:r>
            <a:r>
              <a:rPr lang="en-IN" dirty="0" smtClean="0"/>
              <a:t>(1) </a:t>
            </a:r>
            <a:r>
              <a:rPr lang="en-IN" dirty="0"/>
              <a:t>stator and </a:t>
            </a:r>
            <a:r>
              <a:rPr lang="en-IN" dirty="0" smtClean="0"/>
              <a:t>(2) </a:t>
            </a:r>
            <a:r>
              <a:rPr lang="en-IN" dirty="0"/>
              <a:t>rotor. </a:t>
            </a:r>
            <a:endParaRPr lang="en-IN" dirty="0" smtClean="0"/>
          </a:p>
          <a:p>
            <a:pPr>
              <a:buNone/>
            </a:pPr>
            <a:endParaRPr lang="en-IN" dirty="0" smtClean="0"/>
          </a:p>
          <a:p>
            <a:pPr algn="just"/>
            <a:r>
              <a:rPr lang="en-IN" dirty="0" smtClean="0"/>
              <a:t>The rotor is </a:t>
            </a:r>
            <a:r>
              <a:rPr lang="en-IN" dirty="0"/>
              <a:t>separated from the stator by a small air-gap which ranges from 0.4 mm to </a:t>
            </a:r>
            <a:r>
              <a:rPr lang="en-IN" dirty="0" smtClean="0"/>
              <a:t>4 mm</a:t>
            </a:r>
            <a:r>
              <a:rPr lang="en-IN" dirty="0"/>
              <a:t>, depending on the power of the motor.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0512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0512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80512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927</Words>
  <Application>Microsoft Office PowerPoint</Application>
  <PresentationFormat>On-screen Show (4:3)</PresentationFormat>
  <Paragraphs>104</Paragraphs>
  <Slides>46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Three Phase Induction Motors</vt:lpstr>
      <vt:lpstr>CONTENTS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ROTOR</vt:lpstr>
      <vt:lpstr>Slide 14</vt:lpstr>
      <vt:lpstr>Slide 15</vt:lpstr>
      <vt:lpstr>Slide 16</vt:lpstr>
      <vt:lpstr>ROTOR </vt:lpstr>
      <vt:lpstr>(1) Squirrel cage type  </vt:lpstr>
      <vt:lpstr>Slide 19</vt:lpstr>
      <vt:lpstr>Slide 20</vt:lpstr>
      <vt:lpstr>Slide 21</vt:lpstr>
      <vt:lpstr>(2) Wound type</vt:lpstr>
      <vt:lpstr>Slide 23</vt:lpstr>
      <vt:lpstr>Slide 24</vt:lpstr>
      <vt:lpstr>Slide 25</vt:lpstr>
      <vt:lpstr>Slide 26</vt:lpstr>
      <vt:lpstr>Slide 27</vt:lpstr>
      <vt:lpstr>Rotating Magnetic Field Due to 3-Phase Currents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REFERENCES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Three Phase Induction Motors</dc:title>
  <dc:creator>staff</dc:creator>
  <cp:lastModifiedBy>pvrk</cp:lastModifiedBy>
  <cp:revision>30</cp:revision>
  <dcterms:created xsi:type="dcterms:W3CDTF">2013-03-15T05:18:20Z</dcterms:created>
  <dcterms:modified xsi:type="dcterms:W3CDTF">2020-03-25T09:13:13Z</dcterms:modified>
</cp:coreProperties>
</file>